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2" r:id="rId21"/>
    <p:sldId id="281" r:id="rId22"/>
    <p:sldId id="275" r:id="rId23"/>
    <p:sldId id="276" r:id="rId24"/>
    <p:sldId id="277" r:id="rId25"/>
    <p:sldId id="283" r:id="rId26"/>
    <p:sldId id="278" r:id="rId27"/>
    <p:sldId id="280"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428678667"/>
      </p:ext>
    </p:extLst>
  </p:cSld>
  <p:clrMap bg1="lt1" tx1="dk1" bg2="dk2" tx2="lt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sz="2400"/>
              <a:t>MapReduce: Simplified Data Processing on Large Clusters</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sz="1800"/>
              <a:t>유연일 민철기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Implementation</a:t>
            </a:r>
          </a:p>
        </p:txBody>
      </p:sp>
      <p:pic>
        <p:nvPicPr>
          <p:cNvPr id="114" name="Shape 114" descr="제목 없음.png"/>
          <p:cNvPicPr preferRelativeResize="0"/>
          <p:nvPr/>
        </p:nvPicPr>
        <p:blipFill>
          <a:blip r:embed="rId3">
            <a:alphaModFix/>
          </a:blip>
          <a:stretch>
            <a:fillRect/>
          </a:stretch>
        </p:blipFill>
        <p:spPr>
          <a:xfrm>
            <a:off x="2952674" y="1618874"/>
            <a:ext cx="6225476" cy="3524624"/>
          </a:xfrm>
          <a:prstGeom prst="rect">
            <a:avLst/>
          </a:prstGeom>
          <a:noFill/>
          <a:ln>
            <a:noFill/>
          </a:ln>
        </p:spPr>
      </p:pic>
      <p:sp>
        <p:nvSpPr>
          <p:cNvPr id="115" name="Shape 115"/>
          <p:cNvSpPr txBox="1">
            <a:spLocks noGrp="1"/>
          </p:cNvSpPr>
          <p:nvPr>
            <p:ph type="body" idx="1"/>
          </p:nvPr>
        </p:nvSpPr>
        <p:spPr>
          <a:xfrm>
            <a:off x="311700" y="1152475"/>
            <a:ext cx="4018800" cy="20376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dirty="0"/>
              <a:t>4. The buffered pairs are written to local disk, partitioned into R regions by the user-defined partitioning function. The locations of these buffered pairs on the local disk are passed back to the master.</a:t>
            </a:r>
          </a:p>
          <a:p>
            <a:pPr lvl="0" rtl="0">
              <a:spcBef>
                <a:spcPts val="0"/>
              </a:spcBef>
              <a:buNone/>
            </a:pPr>
            <a:endParaRPr dirty="0"/>
          </a:p>
        </p:txBody>
      </p:sp>
      <p:sp>
        <p:nvSpPr>
          <p:cNvPr id="116" name="Shape 116"/>
          <p:cNvSpPr txBox="1"/>
          <p:nvPr/>
        </p:nvSpPr>
        <p:spPr>
          <a:xfrm>
            <a:off x="334700" y="3107950"/>
            <a:ext cx="2787000" cy="18648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800">
                <a:solidFill>
                  <a:schemeClr val="dk2"/>
                </a:solidFill>
              </a:rPr>
              <a:t>Master is responsible for forwarding these locations to the reduce workers.</a:t>
            </a:r>
          </a:p>
          <a:p>
            <a:pPr lvl="0" rtl="0">
              <a:lnSpc>
                <a:spcPct val="115000"/>
              </a:lnSpc>
              <a:spcBef>
                <a:spcPts val="0"/>
              </a:spcBef>
              <a:spcAft>
                <a:spcPts val="1600"/>
              </a:spcAft>
              <a:buNone/>
            </a:pPr>
            <a:endParaRPr sz="1800">
              <a:solidFill>
                <a:schemeClr val="dk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Implementation</a:t>
            </a:r>
          </a:p>
        </p:txBody>
      </p:sp>
      <p:pic>
        <p:nvPicPr>
          <p:cNvPr id="122" name="Shape 122" descr="제목 없음.png"/>
          <p:cNvPicPr preferRelativeResize="0"/>
          <p:nvPr/>
        </p:nvPicPr>
        <p:blipFill>
          <a:blip r:embed="rId3">
            <a:alphaModFix/>
          </a:blip>
          <a:stretch>
            <a:fillRect/>
          </a:stretch>
        </p:blipFill>
        <p:spPr>
          <a:xfrm>
            <a:off x="2952674" y="1618874"/>
            <a:ext cx="6225476" cy="3524624"/>
          </a:xfrm>
          <a:prstGeom prst="rect">
            <a:avLst/>
          </a:prstGeom>
          <a:noFill/>
          <a:ln>
            <a:noFill/>
          </a:ln>
        </p:spPr>
      </p:pic>
      <p:sp>
        <p:nvSpPr>
          <p:cNvPr id="123" name="Shape 123"/>
          <p:cNvSpPr txBox="1">
            <a:spLocks noGrp="1"/>
          </p:cNvSpPr>
          <p:nvPr>
            <p:ph type="body" idx="1"/>
          </p:nvPr>
        </p:nvSpPr>
        <p:spPr>
          <a:xfrm>
            <a:off x="311700" y="1152475"/>
            <a:ext cx="4018800" cy="20376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dirty="0"/>
              <a:t>5. When a reduce worker is notified by the master about these locations, it uses remote procedure calls to read the buffered data from the local disks of the map workers.</a:t>
            </a:r>
          </a:p>
          <a:p>
            <a:pPr lvl="0" rtl="0">
              <a:spcBef>
                <a:spcPts val="0"/>
              </a:spcBef>
              <a:buNone/>
            </a:pPr>
            <a:endParaRPr dirty="0"/>
          </a:p>
        </p:txBody>
      </p:sp>
      <p:sp>
        <p:nvSpPr>
          <p:cNvPr id="124" name="Shape 124"/>
          <p:cNvSpPr txBox="1"/>
          <p:nvPr/>
        </p:nvSpPr>
        <p:spPr>
          <a:xfrm>
            <a:off x="334700" y="3107950"/>
            <a:ext cx="2759700" cy="18648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800">
                <a:solidFill>
                  <a:schemeClr val="dk2"/>
                </a:solidFill>
              </a:rPr>
              <a:t>Reduce worker then sorts it by the intermediate keys</a:t>
            </a:r>
          </a:p>
          <a:p>
            <a:pPr lvl="0" rtl="0">
              <a:lnSpc>
                <a:spcPct val="115000"/>
              </a:lnSpc>
              <a:spcBef>
                <a:spcPts val="0"/>
              </a:spcBef>
              <a:spcAft>
                <a:spcPts val="1600"/>
              </a:spcAft>
              <a:buNone/>
            </a:pPr>
            <a:endParaRPr sz="1800">
              <a:solidFill>
                <a:schemeClr val="dk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Implementation</a:t>
            </a:r>
          </a:p>
        </p:txBody>
      </p:sp>
      <p:pic>
        <p:nvPicPr>
          <p:cNvPr id="130" name="Shape 130" descr="제목 없음.png"/>
          <p:cNvPicPr preferRelativeResize="0"/>
          <p:nvPr/>
        </p:nvPicPr>
        <p:blipFill>
          <a:blip r:embed="rId3">
            <a:alphaModFix/>
          </a:blip>
          <a:stretch>
            <a:fillRect/>
          </a:stretch>
        </p:blipFill>
        <p:spPr>
          <a:xfrm>
            <a:off x="2952674" y="1618874"/>
            <a:ext cx="6225476" cy="3524624"/>
          </a:xfrm>
          <a:prstGeom prst="rect">
            <a:avLst/>
          </a:prstGeom>
          <a:noFill/>
          <a:ln>
            <a:noFill/>
          </a:ln>
        </p:spPr>
      </p:pic>
      <p:sp>
        <p:nvSpPr>
          <p:cNvPr id="131" name="Shape 131"/>
          <p:cNvSpPr txBox="1">
            <a:spLocks noGrp="1"/>
          </p:cNvSpPr>
          <p:nvPr>
            <p:ph type="body" idx="1"/>
          </p:nvPr>
        </p:nvSpPr>
        <p:spPr>
          <a:xfrm>
            <a:off x="311700" y="1152475"/>
            <a:ext cx="4018800" cy="2037600"/>
          </a:xfrm>
          <a:prstGeom prst="rect">
            <a:avLst/>
          </a:prstGeom>
        </p:spPr>
        <p:txBody>
          <a:bodyPr lIns="91425" tIns="91425" rIns="91425" bIns="91425" anchor="t" anchorCtr="0">
            <a:noAutofit/>
          </a:bodyPr>
          <a:lstStyle/>
          <a:p>
            <a:pPr lvl="0" rtl="0">
              <a:spcBef>
                <a:spcPts val="0"/>
              </a:spcBef>
              <a:buNone/>
            </a:pPr>
            <a:r>
              <a:rPr lang="en" dirty="0"/>
              <a:t>6. The reduce worker iterates over the sorted intermediate data and for each unique intermediate key encountered, it passes the key and the corresponding set of intermediate values to the user’s Reduce function</a:t>
            </a:r>
            <a:r>
              <a:rPr lang="en" dirty="0" smtClean="0"/>
              <a:t>.</a:t>
            </a:r>
          </a:p>
        </p:txBody>
      </p:sp>
      <p:sp>
        <p:nvSpPr>
          <p:cNvPr id="132" name="Shape 132"/>
          <p:cNvSpPr txBox="1"/>
          <p:nvPr/>
        </p:nvSpPr>
        <p:spPr>
          <a:xfrm>
            <a:off x="334700" y="3107950"/>
            <a:ext cx="2766300" cy="18648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800" dirty="0">
                <a:solidFill>
                  <a:schemeClr val="dk2"/>
                </a:solidFill>
              </a:rPr>
              <a:t>The output of the reduce function is appended to a final output file for this reduce partition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Implementation</a:t>
            </a:r>
          </a:p>
        </p:txBody>
      </p:sp>
      <p:pic>
        <p:nvPicPr>
          <p:cNvPr id="138" name="Shape 138" descr="제목 없음.png"/>
          <p:cNvPicPr preferRelativeResize="0"/>
          <p:nvPr/>
        </p:nvPicPr>
        <p:blipFill>
          <a:blip r:embed="rId3">
            <a:alphaModFix/>
          </a:blip>
          <a:stretch>
            <a:fillRect/>
          </a:stretch>
        </p:blipFill>
        <p:spPr>
          <a:xfrm>
            <a:off x="2952674" y="1618874"/>
            <a:ext cx="6225476" cy="3524624"/>
          </a:xfrm>
          <a:prstGeom prst="rect">
            <a:avLst/>
          </a:prstGeom>
          <a:noFill/>
          <a:ln>
            <a:noFill/>
          </a:ln>
        </p:spPr>
      </p:pic>
      <p:sp>
        <p:nvSpPr>
          <p:cNvPr id="139" name="Shape 139"/>
          <p:cNvSpPr txBox="1">
            <a:spLocks noGrp="1"/>
          </p:cNvSpPr>
          <p:nvPr>
            <p:ph type="body" idx="1"/>
          </p:nvPr>
        </p:nvSpPr>
        <p:spPr>
          <a:xfrm>
            <a:off x="311700" y="1152475"/>
            <a:ext cx="4018800" cy="2037600"/>
          </a:xfrm>
          <a:prstGeom prst="rect">
            <a:avLst/>
          </a:prstGeom>
        </p:spPr>
        <p:txBody>
          <a:bodyPr lIns="91425" tIns="91425" rIns="91425" bIns="91425" anchor="t" anchorCtr="0">
            <a:noAutofit/>
          </a:bodyPr>
          <a:lstStyle/>
          <a:p>
            <a:pPr lvl="0" rtl="0">
              <a:spcBef>
                <a:spcPts val="0"/>
              </a:spcBef>
              <a:buNone/>
            </a:pPr>
            <a:r>
              <a:rPr lang="en"/>
              <a:t>7. When all map tasks have been completed, master wakes up the user program. At this point, the MapReduce call in the user program returns back to the user code.</a:t>
            </a:r>
          </a:p>
        </p:txBody>
      </p:sp>
      <p:sp>
        <p:nvSpPr>
          <p:cNvPr id="140" name="Shape 140"/>
          <p:cNvSpPr txBox="1"/>
          <p:nvPr/>
        </p:nvSpPr>
        <p:spPr>
          <a:xfrm>
            <a:off x="334700" y="3107950"/>
            <a:ext cx="2766300" cy="18648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Implementation and Refinements</a:t>
            </a:r>
          </a:p>
        </p:txBody>
      </p:sp>
      <p:sp>
        <p:nvSpPr>
          <p:cNvPr id="146" name="Shape 14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a:spcBef>
                <a:spcPts val="0"/>
              </a:spcBef>
              <a:buFont typeface="Arial" pitchFamily="34" charset="0"/>
              <a:buChar char="•"/>
            </a:pPr>
            <a:r>
              <a:rPr lang="en" dirty="0"/>
              <a:t>Fault Tolerance</a:t>
            </a:r>
          </a:p>
          <a:p>
            <a:pPr marL="514350" lvl="0" indent="-285750">
              <a:spcBef>
                <a:spcPts val="0"/>
              </a:spcBef>
              <a:buFont typeface="Arial" pitchFamily="34" charset="0"/>
              <a:buChar char="•"/>
            </a:pPr>
            <a:r>
              <a:rPr lang="en" dirty="0"/>
              <a:t>Locality</a:t>
            </a:r>
          </a:p>
          <a:p>
            <a:pPr marL="514350" lvl="0" indent="-285750">
              <a:spcBef>
                <a:spcPts val="0"/>
              </a:spcBef>
              <a:buFont typeface="Arial" pitchFamily="34" charset="0"/>
              <a:buChar char="•"/>
            </a:pPr>
            <a:r>
              <a:rPr lang="en" dirty="0"/>
              <a:t>Task Granularity</a:t>
            </a:r>
          </a:p>
          <a:p>
            <a:pPr marL="514350" lvl="0" indent="-285750">
              <a:spcBef>
                <a:spcPts val="0"/>
              </a:spcBef>
              <a:buFont typeface="Arial" pitchFamily="34" charset="0"/>
              <a:buChar char="•"/>
            </a:pPr>
            <a:r>
              <a:rPr lang="en" dirty="0"/>
              <a:t>Backup Tasks</a:t>
            </a:r>
          </a:p>
          <a:p>
            <a:pPr marL="514350" lvl="0" indent="-285750">
              <a:spcBef>
                <a:spcPts val="0"/>
              </a:spcBef>
              <a:buFont typeface="Arial" pitchFamily="34" charset="0"/>
              <a:buChar char="•"/>
            </a:pPr>
            <a:r>
              <a:rPr lang="en" dirty="0" smtClean="0"/>
              <a:t>Skipping Bad Records</a:t>
            </a:r>
          </a:p>
          <a:p>
            <a:pPr lvl="0">
              <a:spcBef>
                <a:spcPts val="0"/>
              </a:spcBef>
              <a:buNone/>
            </a:pPr>
            <a:r>
              <a:rPr lang="en"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p:txBody>
          <a:bodyPr/>
          <a:lstStyle/>
          <a:p>
            <a:pPr lvl="0"/>
            <a:r>
              <a:rPr lang="en" smtClean="0"/>
              <a:t>Fault Tolerance</a:t>
            </a:r>
            <a:endParaRPr lang="en"/>
          </a:p>
        </p:txBody>
      </p:sp>
      <p:sp>
        <p:nvSpPr>
          <p:cNvPr id="5" name="텍스트 개체 틀 4"/>
          <p:cNvSpPr>
            <a:spLocks noGrp="1"/>
          </p:cNvSpPr>
          <p:nvPr>
            <p:ph type="body" idx="1"/>
          </p:nvPr>
        </p:nvSpPr>
        <p:spPr/>
        <p:txBody>
          <a:bodyPr/>
          <a:lstStyle/>
          <a:p>
            <a:pPr marL="228600" lvl="0"/>
            <a:r>
              <a:rPr lang="en-US" altLang="ko-KR" dirty="0" smtClean="0"/>
              <a:t>Worker Failure</a:t>
            </a:r>
            <a:endParaRPr lang="en-US" altLang="ko-KR" dirty="0"/>
          </a:p>
          <a:p>
            <a:pPr marL="971550" lvl="1" indent="-285750">
              <a:buFont typeface="Arial" pitchFamily="34" charset="0"/>
              <a:buChar char="•"/>
            </a:pPr>
            <a:r>
              <a:rPr lang="en-US" altLang="ko-KR" dirty="0"/>
              <a:t>The master pings every worker periodically.</a:t>
            </a:r>
          </a:p>
          <a:p>
            <a:pPr marL="971550" lvl="1" indent="-285750">
              <a:buFont typeface="Arial" pitchFamily="34" charset="0"/>
              <a:buChar char="•"/>
            </a:pPr>
            <a:r>
              <a:rPr lang="en-US" altLang="ko-KR" dirty="0"/>
              <a:t>In-progress map / reduce tasks are re-executed on a failure.</a:t>
            </a:r>
          </a:p>
          <a:p>
            <a:pPr marL="971550" lvl="1" indent="-285750">
              <a:buFont typeface="Arial" pitchFamily="34" charset="0"/>
              <a:buChar char="•"/>
            </a:pPr>
            <a:r>
              <a:rPr lang="en-US" altLang="ko-KR" dirty="0"/>
              <a:t>Completed map tasks are re-executed on a </a:t>
            </a:r>
            <a:r>
              <a:rPr lang="en-US" altLang="ko-KR" dirty="0" smtClean="0"/>
              <a:t>failure. (Because </a:t>
            </a:r>
            <a:r>
              <a:rPr lang="en-US" altLang="ko-KR" dirty="0"/>
              <a:t>their output is stored on the local disk of the failed machine</a:t>
            </a:r>
            <a:r>
              <a:rPr lang="en-US" altLang="ko-KR" dirty="0" smtClean="0"/>
              <a:t>.)</a:t>
            </a:r>
            <a:endParaRPr lang="en-US" altLang="ko-KR" dirty="0"/>
          </a:p>
          <a:p>
            <a:pPr marL="228600" lvl="0"/>
            <a:r>
              <a:rPr lang="en-US" altLang="ko-KR" dirty="0"/>
              <a:t>Master </a:t>
            </a:r>
            <a:r>
              <a:rPr lang="en-US" altLang="ko-KR" dirty="0" smtClean="0"/>
              <a:t>Failure</a:t>
            </a:r>
            <a:endParaRPr lang="en-US" altLang="ko-KR" dirty="0"/>
          </a:p>
          <a:p>
            <a:pPr marL="971550" lvl="1" indent="-285750">
              <a:buFont typeface="Arial" pitchFamily="34" charset="0"/>
              <a:buChar char="•"/>
            </a:pPr>
            <a:r>
              <a:rPr lang="en-US" altLang="ko-KR" dirty="0"/>
              <a:t>The master can write periodic checkpoints and a new copy can be started from them.</a:t>
            </a:r>
          </a:p>
          <a:p>
            <a:pPr marL="971550" lvl="1" indent="-285750">
              <a:buFont typeface="Arial" pitchFamily="34" charset="0"/>
              <a:buChar char="•"/>
            </a:pPr>
            <a:r>
              <a:rPr lang="en-US" altLang="ko-KR" dirty="0"/>
              <a:t>But there is only a single master, its failure is unlikely.</a:t>
            </a:r>
          </a:p>
          <a:p>
            <a:endParaRPr lang="ko-KR" alt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95485"/>
            <a:ext cx="3672408" cy="1900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Fault Tolerance</a:t>
            </a:r>
          </a:p>
        </p:txBody>
      </p:sp>
      <p:sp>
        <p:nvSpPr>
          <p:cNvPr id="159" name="Shape 159"/>
          <p:cNvSpPr txBox="1">
            <a:spLocks noGrp="1"/>
          </p:cNvSpPr>
          <p:nvPr>
            <p:ph type="body" idx="1"/>
          </p:nvPr>
        </p:nvSpPr>
        <p:spPr>
          <a:xfrm>
            <a:off x="250475" y="1140225"/>
            <a:ext cx="8520600" cy="3416400"/>
          </a:xfrm>
          <a:prstGeom prst="rect">
            <a:avLst/>
          </a:prstGeom>
        </p:spPr>
        <p:txBody>
          <a:bodyPr lIns="91425" tIns="91425" rIns="91425" bIns="91425" anchor="t" anchorCtr="0">
            <a:noAutofit/>
          </a:bodyPr>
          <a:lstStyle/>
          <a:p>
            <a:pPr lvl="0" rtl="0">
              <a:spcBef>
                <a:spcPts val="0"/>
              </a:spcBef>
              <a:buNone/>
            </a:pPr>
            <a:endParaRPr/>
          </a:p>
          <a:p>
            <a:pPr lvl="0" rtl="0">
              <a:spcBef>
                <a:spcPts val="0"/>
              </a:spcBef>
              <a:buNone/>
            </a:pPr>
            <a:endParaRPr/>
          </a:p>
          <a:p>
            <a:pPr lvl="0" rtl="0">
              <a:spcBef>
                <a:spcPts val="0"/>
              </a:spcBef>
              <a:buNone/>
            </a:pPr>
            <a:endParaRPr/>
          </a:p>
          <a:p>
            <a:pPr marR="0" lvl="0" algn="l" rtl="0">
              <a:lnSpc>
                <a:spcPct val="115000"/>
              </a:lnSpc>
              <a:spcBef>
                <a:spcPts val="0"/>
              </a:spcBef>
              <a:spcAft>
                <a:spcPts val="1600"/>
              </a:spcAft>
              <a:buNone/>
            </a:pPr>
            <a:endParaRPr/>
          </a:p>
        </p:txBody>
      </p:sp>
      <p:pic>
        <p:nvPicPr>
          <p:cNvPr id="160" name="Shape 160"/>
          <p:cNvPicPr preferRelativeResize="0"/>
          <p:nvPr/>
        </p:nvPicPr>
        <p:blipFill>
          <a:blip r:embed="rId3">
            <a:alphaModFix/>
          </a:blip>
          <a:stretch>
            <a:fillRect/>
          </a:stretch>
        </p:blipFill>
        <p:spPr>
          <a:xfrm>
            <a:off x="4644008" y="827863"/>
            <a:ext cx="4322000" cy="3833750"/>
          </a:xfrm>
          <a:prstGeom prst="rect">
            <a:avLst/>
          </a:prstGeom>
          <a:noFill/>
          <a:ln>
            <a:noFill/>
          </a:ln>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19" y="1563638"/>
            <a:ext cx="4453119"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Locality</a:t>
            </a:r>
          </a:p>
        </p:txBody>
      </p:sp>
      <p:sp>
        <p:nvSpPr>
          <p:cNvPr id="166" name="Shape 1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28600" lvl="0"/>
            <a:r>
              <a:rPr lang="en-US" altLang="ko-KR" dirty="0"/>
              <a:t>The master takes the location information of the input files.</a:t>
            </a:r>
          </a:p>
          <a:p>
            <a:pPr marL="228600" lvl="0"/>
            <a:r>
              <a:rPr lang="en-US" altLang="ko-KR" dirty="0"/>
              <a:t>It attempts to schedule a map task on a machine that contains a replica of the corresponding input data</a:t>
            </a:r>
            <a:r>
              <a:rPr lang="en-US" altLang="ko-KR" dirty="0" smtClean="0"/>
              <a:t>.</a:t>
            </a:r>
          </a:p>
          <a:p>
            <a:pPr marL="514350" lvl="0" indent="-285750">
              <a:buFont typeface="Arial" pitchFamily="34" charset="0"/>
              <a:buChar char="•"/>
            </a:pPr>
            <a:endParaRPr lang="en-US" altLang="ko-KR" dirty="0"/>
          </a:p>
          <a:p>
            <a:pPr marL="228600" lvl="0"/>
            <a:r>
              <a:rPr lang="en-US" altLang="ko-KR" dirty="0" smtClean="0"/>
              <a:t>Advantage</a:t>
            </a:r>
            <a:endParaRPr lang="en-US" altLang="ko-KR" dirty="0"/>
          </a:p>
          <a:p>
            <a:pPr marL="514350" lvl="0" indent="-285750">
              <a:buFont typeface="Arial" pitchFamily="34" charset="0"/>
              <a:buChar char="•"/>
            </a:pPr>
            <a:r>
              <a:rPr lang="en-US" altLang="ko-KR" dirty="0" smtClean="0"/>
              <a:t>Machines </a:t>
            </a:r>
            <a:r>
              <a:rPr lang="en-US" altLang="ko-KR" dirty="0"/>
              <a:t>can read input at local disk speed.</a:t>
            </a:r>
          </a:p>
          <a:p>
            <a:pPr marL="514350" lvl="0" indent="-285750">
              <a:buFont typeface="Arial" pitchFamily="34" charset="0"/>
              <a:buChar char="•"/>
            </a:pPr>
            <a:r>
              <a:rPr lang="en-US" altLang="ko-KR" dirty="0"/>
              <a:t>consumes no network bandwidth.</a:t>
            </a:r>
          </a:p>
          <a:p>
            <a:pPr marL="228600" lvl="0" rtl="0">
              <a:spcBef>
                <a:spcPts val="0"/>
              </a:spcBef>
            </a:pPr>
            <a:endParaRPr lang="en"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Task Granularity</a:t>
            </a:r>
          </a:p>
        </p:txBody>
      </p:sp>
      <p:sp>
        <p:nvSpPr>
          <p:cNvPr id="172" name="Shape 17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28600" lvl="0" rtl="0">
              <a:spcBef>
                <a:spcPts val="0"/>
              </a:spcBef>
            </a:pPr>
            <a:r>
              <a:rPr lang="en" dirty="0"/>
              <a:t>Ideally, number of map / reduce tasks should be much larger than number of workers (fine granularity tasks)</a:t>
            </a:r>
          </a:p>
          <a:p>
            <a:pPr lvl="0">
              <a:spcBef>
                <a:spcPts val="0"/>
              </a:spcBef>
            </a:pPr>
            <a:endParaRPr dirty="0"/>
          </a:p>
          <a:p>
            <a:pPr lvl="0" rtl="0">
              <a:spcBef>
                <a:spcPts val="0"/>
              </a:spcBef>
            </a:pPr>
            <a:endParaRPr dirty="0"/>
          </a:p>
          <a:p>
            <a:pPr marL="228600" lvl="0" rtl="0">
              <a:spcBef>
                <a:spcPts val="0"/>
              </a:spcBef>
            </a:pPr>
            <a:r>
              <a:rPr lang="en" dirty="0" smtClean="0"/>
              <a:t>Advantage</a:t>
            </a:r>
          </a:p>
          <a:p>
            <a:pPr marL="514350" lvl="0" indent="-285750" rtl="0">
              <a:spcBef>
                <a:spcPts val="0"/>
              </a:spcBef>
              <a:buFont typeface="Arial" pitchFamily="34" charset="0"/>
              <a:buChar char="•"/>
            </a:pPr>
            <a:r>
              <a:rPr lang="en" dirty="0" smtClean="0"/>
              <a:t>Minimizes </a:t>
            </a:r>
            <a:r>
              <a:rPr lang="en" dirty="0"/>
              <a:t>fault recovery time.</a:t>
            </a:r>
          </a:p>
          <a:p>
            <a:pPr marL="514350" lvl="0" indent="-285750" rtl="0">
              <a:spcBef>
                <a:spcPts val="0"/>
              </a:spcBef>
              <a:buFont typeface="Arial" pitchFamily="34" charset="0"/>
              <a:buChar char="•"/>
            </a:pPr>
            <a:r>
              <a:rPr lang="en" dirty="0"/>
              <a:t>Improves dynamic load balancing.</a:t>
            </a:r>
          </a:p>
          <a:p>
            <a:pPr marL="514350" lvl="0" indent="-285750" rtl="0">
              <a:spcBef>
                <a:spcPts val="0"/>
              </a:spcBef>
              <a:buFont typeface="Arial" pitchFamily="34" charset="0"/>
              <a:buChar char="•"/>
            </a:pPr>
            <a:r>
              <a:rPr lang="en" dirty="0"/>
              <a:t>And pipeline...</a:t>
            </a:r>
          </a:p>
        </p:txBody>
      </p:sp>
      <p:pic>
        <p:nvPicPr>
          <p:cNvPr id="173" name="Shape 173"/>
          <p:cNvPicPr preferRelativeResize="0"/>
          <p:nvPr/>
        </p:nvPicPr>
        <p:blipFill>
          <a:blip r:embed="rId3">
            <a:alphaModFix/>
          </a:blip>
          <a:stretch>
            <a:fillRect/>
          </a:stretch>
        </p:blipFill>
        <p:spPr>
          <a:xfrm>
            <a:off x="2915816" y="1817705"/>
            <a:ext cx="5571661" cy="1861767"/>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Backup Tasks</a:t>
            </a:r>
          </a:p>
        </p:txBody>
      </p:sp>
      <p:sp>
        <p:nvSpPr>
          <p:cNvPr id="179" name="Shape 17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marL="457200" lvl="0" indent="-228600" rtl="0">
              <a:spcBef>
                <a:spcPts val="0"/>
              </a:spcBef>
            </a:pPr>
            <a:r>
              <a:rPr lang="en" dirty="0"/>
              <a:t>Slow workers(bad disks, bugs …) lengthen completion time.</a:t>
            </a:r>
          </a:p>
          <a:p>
            <a:pPr marL="457200" lvl="0" indent="-228600" rtl="0">
              <a:spcBef>
                <a:spcPts val="0"/>
              </a:spcBef>
            </a:pPr>
            <a:r>
              <a:rPr lang="en" dirty="0"/>
              <a:t>Copies of tasks and redundant execution near of end phase.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131590"/>
            <a:ext cx="5544616" cy="2497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8652" y="1130789"/>
            <a:ext cx="5448300"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Introduction</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marR="0" lvl="0" indent="-342900" algn="l" rtl="0">
              <a:lnSpc>
                <a:spcPct val="115000"/>
              </a:lnSpc>
              <a:spcBef>
                <a:spcPts val="0"/>
              </a:spcBef>
              <a:spcAft>
                <a:spcPts val="1600"/>
              </a:spcAft>
              <a:buClr>
                <a:schemeClr val="dk2"/>
              </a:buClr>
              <a:buSzPct val="100000"/>
              <a:buFont typeface="Arial"/>
              <a:buChar char="●"/>
            </a:pPr>
            <a:r>
              <a:rPr lang="en" dirty="0"/>
              <a:t>MapReduce is a programming model and an associated implementation for processing and generating large data set with parallel, distributed algorithm on cluster, introduced by Google at 2004.</a:t>
            </a:r>
          </a:p>
          <a:p>
            <a:pPr marL="457200" marR="0" lvl="0" indent="-228600" algn="l" rtl="0">
              <a:lnSpc>
                <a:spcPct val="115000"/>
              </a:lnSpc>
              <a:spcBef>
                <a:spcPts val="0"/>
              </a:spcBef>
              <a:spcAft>
                <a:spcPts val="1600"/>
              </a:spcAft>
              <a:buChar char="●"/>
            </a:pPr>
            <a:r>
              <a:rPr lang="en" dirty="0"/>
              <a:t>MapReduce designed to process large data by Massively Parallel Processing(MPP) with shared-nothing multi-pc-nodes.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Backup Tasks</a:t>
            </a:r>
          </a:p>
        </p:txBody>
      </p:sp>
      <p:sp>
        <p:nvSpPr>
          <p:cNvPr id="179" name="Shape 17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marL="457200" lvl="0" indent="-228600" rtl="0">
              <a:spcBef>
                <a:spcPts val="0"/>
              </a:spcBef>
            </a:pPr>
            <a:r>
              <a:rPr lang="en" dirty="0"/>
              <a:t>Slow workers(bad disks, bugs …) lengthen completion time.</a:t>
            </a:r>
          </a:p>
          <a:p>
            <a:pPr marL="457200" lvl="0" indent="-228600" rtl="0">
              <a:spcBef>
                <a:spcPts val="0"/>
              </a:spcBef>
            </a:pPr>
            <a:r>
              <a:rPr lang="en" dirty="0"/>
              <a:t>Copies of tasks and redundant execution near of end phase.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131590"/>
            <a:ext cx="5544616" cy="2497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9371" y="1146596"/>
            <a:ext cx="5544616" cy="2467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0409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Backup Tasks</a:t>
            </a:r>
          </a:p>
        </p:txBody>
      </p:sp>
      <p:pic>
        <p:nvPicPr>
          <p:cNvPr id="180" name="Shape 180"/>
          <p:cNvPicPr preferRelativeResize="0"/>
          <p:nvPr/>
        </p:nvPicPr>
        <p:blipFill>
          <a:blip r:embed="rId3">
            <a:alphaModFix/>
          </a:blip>
          <a:stretch>
            <a:fillRect/>
          </a:stretch>
        </p:blipFill>
        <p:spPr>
          <a:xfrm>
            <a:off x="2483768" y="1059582"/>
            <a:ext cx="4059466" cy="3384376"/>
          </a:xfrm>
          <a:prstGeom prst="rect">
            <a:avLst/>
          </a:prstGeom>
          <a:noFill/>
          <a:ln>
            <a:noFill/>
          </a:ln>
        </p:spPr>
      </p:pic>
      <p:sp>
        <p:nvSpPr>
          <p:cNvPr id="2" name="텍스트 개체 틀 1"/>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691594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Skipping Bad Records</a:t>
            </a:r>
          </a:p>
        </p:txBody>
      </p:sp>
      <p:sp>
        <p:nvSpPr>
          <p:cNvPr id="186" name="Shape 18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dirty="0"/>
              <a:t>These records can be skipped.</a:t>
            </a:r>
          </a:p>
          <a:p>
            <a:pPr marL="971550" lvl="1" indent="-285750" rtl="0">
              <a:spcBef>
                <a:spcPts val="0"/>
              </a:spcBef>
              <a:buFont typeface="Arial" pitchFamily="34" charset="0"/>
              <a:buChar char="•"/>
            </a:pPr>
            <a:r>
              <a:rPr lang="en" dirty="0"/>
              <a:t>Records resulting bugs in library for which source code is unavailable.</a:t>
            </a:r>
          </a:p>
          <a:p>
            <a:pPr marL="971550" lvl="1" indent="-285750" rtl="0">
              <a:spcBef>
                <a:spcPts val="0"/>
              </a:spcBef>
              <a:buFont typeface="Arial" pitchFamily="34" charset="0"/>
              <a:buChar char="•"/>
            </a:pPr>
            <a:r>
              <a:rPr lang="en" dirty="0"/>
              <a:t>A few records which is acceptable to ignore in large statistical analysis.</a:t>
            </a:r>
          </a:p>
          <a:p>
            <a:pPr marL="457200" lvl="0" indent="0" rtl="0">
              <a:spcBef>
                <a:spcPts val="0"/>
              </a:spcBef>
              <a:buNone/>
            </a:pPr>
            <a:endParaRPr dirty="0"/>
          </a:p>
          <a:p>
            <a:pPr marL="457200" lvl="0" indent="-228600" rtl="0">
              <a:spcBef>
                <a:spcPts val="0"/>
              </a:spcBef>
            </a:pPr>
            <a:r>
              <a:rPr lang="en" dirty="0"/>
              <a:t>When the master has seen more than one failure on a particular record, it indicates that the record should be skipped in next re-execution.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192" name="Shape 192"/>
          <p:cNvSpPr txBox="1">
            <a:spLocks noGrp="1"/>
          </p:cNvSpPr>
          <p:nvPr>
            <p:ph type="body" idx="1"/>
          </p:nvPr>
        </p:nvSpPr>
        <p:spPr>
          <a:xfrm>
            <a:off x="311700" y="411510"/>
            <a:ext cx="8520600" cy="4157365"/>
          </a:xfrm>
          <a:prstGeom prst="rect">
            <a:avLst/>
          </a:prstGeom>
        </p:spPr>
        <p:txBody>
          <a:bodyPr lIns="91425" tIns="91425" rIns="91425" bIns="91425" anchor="t" anchorCtr="0">
            <a:noAutofit/>
          </a:bodyPr>
          <a:lstStyle/>
          <a:p>
            <a:pPr marL="457200" lvl="0" indent="-228600" rtl="0">
              <a:spcBef>
                <a:spcPts val="0"/>
              </a:spcBef>
            </a:pPr>
            <a:r>
              <a:rPr lang="en" dirty="0" smtClean="0"/>
              <a:t>Partitioning </a:t>
            </a:r>
            <a:r>
              <a:rPr lang="en" dirty="0"/>
              <a:t>Function</a:t>
            </a:r>
          </a:p>
          <a:p>
            <a:pPr marL="971550" lvl="1" indent="-285750" rtl="0">
              <a:spcBef>
                <a:spcPts val="0"/>
              </a:spcBef>
              <a:buFont typeface="Arial" pitchFamily="34" charset="0"/>
              <a:buChar char="•"/>
            </a:pPr>
            <a:r>
              <a:rPr lang="en" dirty="0"/>
              <a:t>Data is partitioned by a partitioning function</a:t>
            </a:r>
          </a:p>
          <a:p>
            <a:pPr marL="971550" lvl="1" indent="-285750" rtl="0">
              <a:spcBef>
                <a:spcPts val="0"/>
              </a:spcBef>
              <a:buFont typeface="Arial" pitchFamily="34" charset="0"/>
              <a:buChar char="•"/>
            </a:pPr>
            <a:r>
              <a:rPr lang="en" dirty="0"/>
              <a:t>e.g. hash(key) mod R</a:t>
            </a:r>
          </a:p>
          <a:p>
            <a:pPr marL="457200" lvl="0" indent="-228600" rtl="0">
              <a:spcBef>
                <a:spcPts val="0"/>
              </a:spcBef>
            </a:pPr>
            <a:r>
              <a:rPr lang="en" dirty="0"/>
              <a:t>Combiner Function</a:t>
            </a:r>
          </a:p>
          <a:p>
            <a:pPr marL="971550" lvl="1" indent="-285750" rtl="0">
              <a:spcBef>
                <a:spcPts val="0"/>
              </a:spcBef>
              <a:buFont typeface="Arial" pitchFamily="34" charset="0"/>
              <a:buChar char="•"/>
            </a:pPr>
            <a:r>
              <a:rPr lang="en" dirty="0"/>
              <a:t>Combines data before it is sent over the network.</a:t>
            </a:r>
          </a:p>
          <a:p>
            <a:pPr marL="971550" lvl="1" indent="-285750" rtl="0">
              <a:spcBef>
                <a:spcPts val="0"/>
              </a:spcBef>
              <a:buFont typeface="Arial" pitchFamily="34" charset="0"/>
              <a:buChar char="•"/>
            </a:pPr>
            <a:r>
              <a:rPr lang="en" dirty="0"/>
              <a:t>e.g. &lt;the, 1&gt; X 5   ---&gt;   &lt;the,5&gt; in word count.</a:t>
            </a:r>
          </a:p>
          <a:p>
            <a:pPr marL="971550" lvl="1" indent="-285750" rtl="0">
              <a:spcBef>
                <a:spcPts val="0"/>
              </a:spcBef>
              <a:buFont typeface="Arial" pitchFamily="34" charset="0"/>
              <a:buChar char="•"/>
            </a:pPr>
            <a:r>
              <a:rPr lang="en" dirty="0"/>
              <a:t>Executed on each machine that performs a map task.</a:t>
            </a:r>
          </a:p>
          <a:p>
            <a:pPr marL="457200" lvl="0" indent="-228600" rtl="0">
              <a:spcBef>
                <a:spcPts val="0"/>
              </a:spcBef>
            </a:pPr>
            <a:r>
              <a:rPr lang="en" dirty="0"/>
              <a:t>Ordering Guarantees</a:t>
            </a:r>
          </a:p>
          <a:p>
            <a:pPr marL="971550" lvl="1" indent="-285750">
              <a:spcBef>
                <a:spcPts val="0"/>
              </a:spcBef>
              <a:buFont typeface="Arial" pitchFamily="34" charset="0"/>
              <a:buChar char="•"/>
            </a:pPr>
            <a:r>
              <a:rPr lang="en" dirty="0"/>
              <a:t>Intermediate key/value pairs are processed in increasing key order.</a:t>
            </a:r>
          </a:p>
        </p:txBody>
      </p:sp>
      <p:pic>
        <p:nvPicPr>
          <p:cNvPr id="193" name="Shape 193"/>
          <p:cNvPicPr preferRelativeResize="0"/>
          <p:nvPr/>
        </p:nvPicPr>
        <p:blipFill>
          <a:blip r:embed="rId3">
            <a:alphaModFix/>
          </a:blip>
          <a:stretch>
            <a:fillRect/>
          </a:stretch>
        </p:blipFill>
        <p:spPr>
          <a:xfrm>
            <a:off x="5364088" y="483518"/>
            <a:ext cx="3533261" cy="2444563"/>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199" name="Shape 199"/>
          <p:cNvSpPr txBox="1">
            <a:spLocks noGrp="1"/>
          </p:cNvSpPr>
          <p:nvPr>
            <p:ph type="body" idx="1"/>
          </p:nvPr>
        </p:nvSpPr>
        <p:spPr>
          <a:xfrm>
            <a:off x="311700" y="445025"/>
            <a:ext cx="8520600" cy="4123800"/>
          </a:xfrm>
          <a:prstGeom prst="rect">
            <a:avLst/>
          </a:prstGeom>
        </p:spPr>
        <p:txBody>
          <a:bodyPr lIns="91425" tIns="91425" rIns="91425" bIns="91425" anchor="t" anchorCtr="0">
            <a:noAutofit/>
          </a:bodyPr>
          <a:lstStyle/>
          <a:p>
            <a:pPr marL="457200" lvl="0" indent="-228600" rtl="0">
              <a:spcBef>
                <a:spcPts val="0"/>
              </a:spcBef>
            </a:pPr>
            <a:r>
              <a:rPr lang="en" dirty="0"/>
              <a:t>Input and Output Types</a:t>
            </a:r>
          </a:p>
          <a:p>
            <a:pPr marL="971550" lvl="1" indent="-285750" rtl="0">
              <a:spcBef>
                <a:spcPts val="0"/>
              </a:spcBef>
              <a:buFont typeface="Arial" pitchFamily="34" charset="0"/>
              <a:buChar char="•"/>
            </a:pPr>
            <a:r>
              <a:rPr lang="en" dirty="0"/>
              <a:t>Provides support for reading input data in several formats.</a:t>
            </a:r>
          </a:p>
          <a:p>
            <a:pPr marL="971550" lvl="1" indent="-285750" rtl="0">
              <a:spcBef>
                <a:spcPts val="0"/>
              </a:spcBef>
              <a:buFont typeface="Arial" pitchFamily="34" charset="0"/>
              <a:buChar char="•"/>
            </a:pPr>
            <a:r>
              <a:rPr lang="en" dirty="0"/>
              <a:t>e.g. Read a file and generate key value pair as &lt;number of line, contents of the line&gt;</a:t>
            </a:r>
          </a:p>
          <a:p>
            <a:pPr marL="971550" lvl="1" indent="-285750" rtl="0">
              <a:spcBef>
                <a:spcPts val="0"/>
              </a:spcBef>
              <a:buFont typeface="Arial" pitchFamily="34" charset="0"/>
              <a:buChar char="•"/>
            </a:pPr>
            <a:r>
              <a:rPr lang="en" dirty="0"/>
              <a:t>e.g. Read data from database or mapped memory by </a:t>
            </a:r>
            <a:r>
              <a:rPr lang="en" i="1" dirty="0"/>
              <a:t>reader</a:t>
            </a:r>
            <a:r>
              <a:rPr lang="en" dirty="0"/>
              <a:t> interface</a:t>
            </a:r>
          </a:p>
          <a:p>
            <a:pPr marL="457200" lvl="0" indent="-228600" rtl="0">
              <a:spcBef>
                <a:spcPts val="0"/>
              </a:spcBef>
            </a:pPr>
            <a:r>
              <a:rPr lang="en" dirty="0" smtClean="0"/>
              <a:t>Side-effects</a:t>
            </a:r>
            <a:endParaRPr lang="en" dirty="0"/>
          </a:p>
          <a:p>
            <a:pPr marL="971550" lvl="1" indent="-285750" rtl="0">
              <a:spcBef>
                <a:spcPts val="0"/>
              </a:spcBef>
              <a:buFont typeface="Arial" pitchFamily="34" charset="0"/>
              <a:buChar char="•"/>
            </a:pPr>
            <a:r>
              <a:rPr lang="en" dirty="0"/>
              <a:t>Produces auxiliary files as additional outputs from map / reduce operators</a:t>
            </a:r>
            <a:r>
              <a:rPr lang="en" dirty="0" smtClean="0"/>
              <a:t>.</a:t>
            </a:r>
            <a:endParaRPr lang="e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텍스트 개체 틀 2"/>
          <p:cNvSpPr>
            <a:spLocks noGrp="1"/>
          </p:cNvSpPr>
          <p:nvPr>
            <p:ph type="body" idx="1"/>
          </p:nvPr>
        </p:nvSpPr>
        <p:spPr>
          <a:xfrm>
            <a:off x="311700" y="411510"/>
            <a:ext cx="8520600" cy="4157365"/>
          </a:xfrm>
        </p:spPr>
        <p:txBody>
          <a:bodyPr/>
          <a:lstStyle/>
          <a:p>
            <a:pPr marL="457200" lvl="0" indent="-228600"/>
            <a:r>
              <a:rPr lang="en" altLang="ko-KR" dirty="0"/>
              <a:t>Counters</a:t>
            </a:r>
          </a:p>
          <a:p>
            <a:pPr marL="971550" lvl="1" indent="-285750">
              <a:buFont typeface="Arial" pitchFamily="34" charset="0"/>
              <a:buChar char="•"/>
            </a:pPr>
            <a:r>
              <a:rPr lang="en" altLang="ko-KR" dirty="0"/>
              <a:t>User code creates a named counter object and increments in map / reduce function.</a:t>
            </a:r>
          </a:p>
          <a:p>
            <a:pPr marL="971550" lvl="1" indent="-285750">
              <a:buFont typeface="Arial" pitchFamily="34" charset="0"/>
              <a:buChar char="•"/>
            </a:pPr>
            <a:r>
              <a:rPr lang="en" altLang="ko-KR" dirty="0"/>
              <a:t>Periodically propagated to the master.</a:t>
            </a:r>
          </a:p>
          <a:p>
            <a:pPr marL="971550" lvl="1" indent="-285750">
              <a:buFont typeface="Arial" pitchFamily="34" charset="0"/>
              <a:buChar char="•"/>
            </a:pPr>
            <a:r>
              <a:rPr lang="en" altLang="ko-KR" dirty="0"/>
              <a:t>Useful for sanity checking the behavior of MapReduce operations.</a:t>
            </a:r>
          </a:p>
          <a:p>
            <a:endParaRPr lang="ko-KR"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283718"/>
            <a:ext cx="5553075"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60819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endParaRPr/>
          </a:p>
        </p:txBody>
      </p:sp>
      <p:sp>
        <p:nvSpPr>
          <p:cNvPr id="205" name="Shape 205"/>
          <p:cNvSpPr txBox="1">
            <a:spLocks noGrp="1"/>
          </p:cNvSpPr>
          <p:nvPr>
            <p:ph type="body" idx="1"/>
          </p:nvPr>
        </p:nvSpPr>
        <p:spPr>
          <a:xfrm>
            <a:off x="311700" y="445025"/>
            <a:ext cx="8520600" cy="4123800"/>
          </a:xfrm>
          <a:prstGeom prst="rect">
            <a:avLst/>
          </a:prstGeom>
        </p:spPr>
        <p:txBody>
          <a:bodyPr lIns="91425" tIns="91425" rIns="91425" bIns="91425" anchor="t" anchorCtr="0">
            <a:noAutofit/>
          </a:bodyPr>
          <a:lstStyle/>
          <a:p>
            <a:pPr marL="457200" lvl="0" indent="-228600" rtl="0">
              <a:spcBef>
                <a:spcPts val="0"/>
              </a:spcBef>
            </a:pPr>
            <a:r>
              <a:rPr lang="en" dirty="0"/>
              <a:t>Local Execution</a:t>
            </a:r>
          </a:p>
          <a:p>
            <a:pPr marL="971550" lvl="1" indent="-285750" rtl="0">
              <a:spcBef>
                <a:spcPts val="0"/>
              </a:spcBef>
              <a:buFont typeface="Arial" pitchFamily="34" charset="0"/>
              <a:buChar char="•"/>
            </a:pPr>
            <a:r>
              <a:rPr lang="en" dirty="0"/>
              <a:t>Executes all of the work on the local machine.</a:t>
            </a:r>
          </a:p>
          <a:p>
            <a:pPr marL="971550" lvl="1" indent="-285750" rtl="0">
              <a:spcBef>
                <a:spcPts val="0"/>
              </a:spcBef>
              <a:buFont typeface="Arial" pitchFamily="34" charset="0"/>
              <a:buChar char="•"/>
            </a:pPr>
            <a:r>
              <a:rPr lang="en" dirty="0"/>
              <a:t>For debugging, profiling and small-scale testing.</a:t>
            </a:r>
          </a:p>
          <a:p>
            <a:pPr lvl="0" rtl="0">
              <a:spcBef>
                <a:spcPts val="0"/>
              </a:spcBef>
              <a:buNone/>
            </a:pPr>
            <a:endParaRPr dirty="0"/>
          </a:p>
          <a:p>
            <a:pPr lvl="0" rtl="0">
              <a:spcBef>
                <a:spcPts val="0"/>
              </a:spcBef>
              <a:buNone/>
            </a:pPr>
            <a:endParaRPr dirty="0"/>
          </a:p>
          <a:p>
            <a:pPr lvl="0">
              <a:spcBef>
                <a:spcPts val="0"/>
              </a:spcBef>
              <a:buNone/>
            </a:pPr>
            <a:endParaRPr dirty="0"/>
          </a:p>
          <a:p>
            <a:pPr lvl="0" rtl="0">
              <a:spcBef>
                <a:spcPts val="0"/>
              </a:spcBef>
              <a:buNone/>
            </a:pPr>
            <a:endParaRPr dirty="0"/>
          </a:p>
          <a:p>
            <a:pPr marL="457200" lvl="0" indent="-228600" rtl="0">
              <a:spcBef>
                <a:spcPts val="0"/>
              </a:spcBef>
            </a:pPr>
            <a:r>
              <a:rPr lang="en" dirty="0"/>
              <a:t>Status Information</a:t>
            </a:r>
          </a:p>
          <a:p>
            <a:pPr marL="971550" lvl="1" indent="-285750">
              <a:spcBef>
                <a:spcPts val="0"/>
              </a:spcBef>
              <a:buFont typeface="Arial" pitchFamily="34" charset="0"/>
              <a:buChar char="•"/>
            </a:pPr>
            <a:r>
              <a:rPr lang="en" dirty="0"/>
              <a:t>The master runs an internal HTTP server and shows status pages.</a:t>
            </a:r>
          </a:p>
        </p:txBody>
      </p:sp>
      <p:pic>
        <p:nvPicPr>
          <p:cNvPr id="206" name="Shape 206"/>
          <p:cNvPicPr preferRelativeResize="0"/>
          <p:nvPr/>
        </p:nvPicPr>
        <p:blipFill>
          <a:blip r:embed="rId3">
            <a:alphaModFix/>
          </a:blip>
          <a:stretch>
            <a:fillRect/>
          </a:stretch>
        </p:blipFill>
        <p:spPr>
          <a:xfrm>
            <a:off x="5724128" y="1188003"/>
            <a:ext cx="3024336" cy="3038921"/>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Summary</a:t>
            </a:r>
          </a:p>
        </p:txBody>
      </p:sp>
      <p:sp>
        <p:nvSpPr>
          <p:cNvPr id="218" name="Shape 21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85750" lvl="0" indent="-285750">
              <a:buFont typeface="Arial" pitchFamily="34" charset="0"/>
              <a:buChar char="•"/>
            </a:pPr>
            <a:r>
              <a:rPr lang="en" altLang="ko-KR" dirty="0"/>
              <a:t>MapReduce is a programming model and an associated implementation for processing and generating large data set with </a:t>
            </a:r>
            <a:r>
              <a:rPr lang="en" altLang="ko-KR" dirty="0" smtClean="0"/>
              <a:t>parallel</a:t>
            </a:r>
          </a:p>
          <a:p>
            <a:pPr marL="285750" lvl="0" indent="-285750">
              <a:buFont typeface="Arial" pitchFamily="34" charset="0"/>
              <a:buChar char="•"/>
            </a:pPr>
            <a:endParaRPr lang="en" dirty="0" smtClean="0"/>
          </a:p>
          <a:p>
            <a:pPr marL="285750" lvl="0" indent="-285750">
              <a:buFont typeface="Arial" pitchFamily="34" charset="0"/>
              <a:buChar char="•"/>
            </a:pPr>
            <a:r>
              <a:rPr lang="en-US" dirty="0" smtClean="0"/>
              <a:t>A</a:t>
            </a:r>
            <a:r>
              <a:rPr lang="en" dirty="0" smtClean="0"/>
              <a:t> large variety of problems are easily expreeible as MapReduce computations.</a:t>
            </a:r>
          </a:p>
          <a:p>
            <a:pPr marL="285750" lvl="0" indent="-285750">
              <a:buFont typeface="Arial" pitchFamily="34" charset="0"/>
              <a:buChar char="•"/>
            </a:pPr>
            <a:r>
              <a:rPr lang="en-US" dirty="0" smtClean="0"/>
              <a:t>There are many refinements but </a:t>
            </a:r>
            <a:r>
              <a:rPr lang="en-US" dirty="0" err="1" smtClean="0"/>
              <a:t>MapReduce</a:t>
            </a:r>
            <a:r>
              <a:rPr lang="en-US" dirty="0" smtClean="0"/>
              <a:t> is</a:t>
            </a:r>
            <a:r>
              <a:rPr lang="en-US" dirty="0" smtClean="0"/>
              <a:t> easy to use since it hides the details.</a:t>
            </a: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Introduction - </a:t>
            </a:r>
            <a:r>
              <a:rPr lang="en" sz="1800"/>
              <a:t>Related Works</a:t>
            </a:r>
          </a:p>
        </p:txBody>
      </p:sp>
      <p:sp>
        <p:nvSpPr>
          <p:cNvPr id="67" name="Shape 6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marR="0" lvl="0" indent="-342900" algn="l" rtl="0">
              <a:lnSpc>
                <a:spcPct val="115000"/>
              </a:lnSpc>
              <a:spcBef>
                <a:spcPts val="0"/>
              </a:spcBef>
              <a:spcAft>
                <a:spcPts val="1600"/>
              </a:spcAft>
              <a:buClr>
                <a:schemeClr val="dk2"/>
              </a:buClr>
              <a:buSzPct val="100000"/>
              <a:buFont typeface="Arial"/>
              <a:buChar char="●"/>
            </a:pPr>
            <a:r>
              <a:rPr lang="en" sz="1600" dirty="0"/>
              <a:t>Hadoop</a:t>
            </a:r>
          </a:p>
          <a:p>
            <a:pPr marL="914400" marR="0" lvl="1" indent="-228600" algn="l" rtl="0">
              <a:lnSpc>
                <a:spcPct val="115000"/>
              </a:lnSpc>
              <a:spcBef>
                <a:spcPts val="0"/>
              </a:spcBef>
              <a:spcAft>
                <a:spcPts val="1600"/>
              </a:spcAft>
              <a:buChar char="○"/>
            </a:pPr>
            <a:r>
              <a:rPr lang="en" sz="1200" dirty="0"/>
              <a:t>Apache Hadoop is an open-source software framework which Hadoop’s MapReduce and HDFS components were inspired by Google’s MapReduce and Google File System.</a:t>
            </a:r>
          </a:p>
          <a:p>
            <a:pPr marL="457200" marR="0" lvl="0" indent="-228600" algn="l" rtl="0">
              <a:lnSpc>
                <a:spcPct val="115000"/>
              </a:lnSpc>
              <a:spcBef>
                <a:spcPts val="0"/>
              </a:spcBef>
              <a:spcAft>
                <a:spcPts val="1600"/>
              </a:spcAft>
              <a:buChar char="●"/>
            </a:pPr>
            <a:r>
              <a:rPr lang="en" sz="1600" dirty="0"/>
              <a:t>Spark</a:t>
            </a:r>
          </a:p>
          <a:p>
            <a:pPr marL="914400" marR="0" lvl="1" indent="-228600" algn="l" rtl="0">
              <a:lnSpc>
                <a:spcPct val="115000"/>
              </a:lnSpc>
              <a:spcBef>
                <a:spcPts val="0"/>
              </a:spcBef>
              <a:spcAft>
                <a:spcPts val="1600"/>
              </a:spcAft>
              <a:buChar char="○"/>
            </a:pPr>
            <a:r>
              <a:rPr lang="en" sz="1200" dirty="0"/>
              <a:t>Apache Spark was developed in response to limitations in the MapReduce cluster computing paradigm, which forces a particular linear dataflow structure on distributed programs. Spark’s resilient distributed dataset(RDD) data structure functions as a working set for distributed programs that offers a restricted form of distributed shared memory</a:t>
            </a:r>
          </a:p>
          <a:p>
            <a:pPr marL="457200" marR="0" lvl="0" indent="-228600" algn="l" rtl="0">
              <a:lnSpc>
                <a:spcPct val="115000"/>
              </a:lnSpc>
              <a:spcBef>
                <a:spcPts val="0"/>
              </a:spcBef>
              <a:spcAft>
                <a:spcPts val="1600"/>
              </a:spcAft>
              <a:buChar char="●"/>
            </a:pPr>
            <a:r>
              <a:rPr lang="en" sz="1600" dirty="0"/>
              <a:t>Cloud Dataflow</a:t>
            </a:r>
          </a:p>
          <a:p>
            <a:pPr marL="914400" marR="0" lvl="1" indent="-304800" algn="l" rtl="0">
              <a:lnSpc>
                <a:spcPct val="115000"/>
              </a:lnSpc>
              <a:spcBef>
                <a:spcPts val="0"/>
              </a:spcBef>
              <a:spcAft>
                <a:spcPts val="1600"/>
              </a:spcAft>
              <a:buSzPct val="100000"/>
              <a:buChar char="○"/>
            </a:pPr>
            <a:r>
              <a:rPr lang="en" sz="1100" dirty="0"/>
              <a:t>Google Cloud Dataflow aims to address the performance issues of MapReduce. Holzle, Google’s senior VP of Technical infrastructure, stated that MapReduce performance started to sharply decline when handling multi-petabyte datasets, and Cloud Dataflow apparently offers much better performance on large datasets that Google has largely replaced MapReduce to Cloud Dataflow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Programming Model</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The computation takes a set of input key/value pairs, and produces a set of output key/value pairs. The user of the MapReduce library expresses the computation as two functions: Map and Reduce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Programming Model</a:t>
            </a:r>
          </a:p>
        </p:txBody>
      </p:sp>
      <p:sp>
        <p:nvSpPr>
          <p:cNvPr id="79" name="Shape 7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Map</a:t>
            </a:r>
          </a:p>
          <a:p>
            <a:pPr marL="914400" lvl="1" indent="-228600" rtl="0">
              <a:spcBef>
                <a:spcPts val="0"/>
              </a:spcBef>
              <a:buChar char="○"/>
            </a:pPr>
            <a:r>
              <a:rPr lang="en"/>
              <a:t>Map takes an input pair and produces a set of intermediate key/value pairs. The MapReduce library groups together all intermediate values associated with the same intermediate key and passes them to the Reduce Function</a:t>
            </a:r>
          </a:p>
          <a:p>
            <a:pPr marL="457200" lvl="0" indent="0">
              <a:spcBef>
                <a:spcPts val="0"/>
              </a:spcBef>
              <a:buNone/>
            </a:pPr>
            <a:r>
              <a:rPr lang="en"/>
              <a:t>Map:(key1, value1) → (key2, value2)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Programming Model</a:t>
            </a:r>
          </a:p>
        </p:txBody>
      </p:sp>
      <p:sp>
        <p:nvSpPr>
          <p:cNvPr id="85" name="Shape 8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Reduce</a:t>
            </a:r>
          </a:p>
          <a:p>
            <a:pPr marL="914400" lvl="1" indent="-228600" rtl="0">
              <a:spcBef>
                <a:spcPts val="0"/>
              </a:spcBef>
              <a:buChar char="○"/>
            </a:pPr>
            <a:r>
              <a:rPr lang="en"/>
              <a:t>Reduce function accepts an intermediate key and a set of values for that key. It merges together those values to form a possibly smaller set of values. The intermediate values are supplied to user’s reduce function via an iterator incase to handle lists of values that are too large to fit in memory.</a:t>
            </a:r>
          </a:p>
          <a:p>
            <a:pPr marL="457200" lvl="0" indent="0" rtl="0">
              <a:spcBef>
                <a:spcPts val="0"/>
              </a:spcBef>
              <a:buNone/>
            </a:pPr>
            <a:r>
              <a:rPr lang="en"/>
              <a:t>Reduce:(key2, List of value2) → (key3, value3)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Implementation</a:t>
            </a:r>
          </a:p>
        </p:txBody>
      </p:sp>
      <p:pic>
        <p:nvPicPr>
          <p:cNvPr id="91" name="Shape 91" descr="제목 없음.png"/>
          <p:cNvPicPr preferRelativeResize="0"/>
          <p:nvPr/>
        </p:nvPicPr>
        <p:blipFill>
          <a:blip r:embed="rId3">
            <a:alphaModFix/>
          </a:blip>
          <a:stretch>
            <a:fillRect/>
          </a:stretch>
        </p:blipFill>
        <p:spPr>
          <a:xfrm>
            <a:off x="2952674" y="1618874"/>
            <a:ext cx="6225476" cy="3524624"/>
          </a:xfrm>
          <a:prstGeom prst="rect">
            <a:avLst/>
          </a:prstGeom>
          <a:noFill/>
          <a:ln>
            <a:noFill/>
          </a:ln>
        </p:spPr>
      </p:pic>
      <p:sp>
        <p:nvSpPr>
          <p:cNvPr id="92" name="Shape 92"/>
          <p:cNvSpPr txBox="1">
            <a:spLocks noGrp="1"/>
          </p:cNvSpPr>
          <p:nvPr>
            <p:ph type="body" idx="1"/>
          </p:nvPr>
        </p:nvSpPr>
        <p:spPr>
          <a:xfrm>
            <a:off x="311700" y="1152475"/>
            <a:ext cx="4018800" cy="2037600"/>
          </a:xfrm>
          <a:prstGeom prst="rect">
            <a:avLst/>
          </a:prstGeom>
        </p:spPr>
        <p:txBody>
          <a:bodyPr lIns="91425" tIns="91425" rIns="91425" bIns="91425" anchor="t" anchorCtr="0">
            <a:noAutofit/>
          </a:bodyPr>
          <a:lstStyle/>
          <a:p>
            <a:pPr marL="457200" lvl="0" indent="-228600" rtl="0">
              <a:spcBef>
                <a:spcPts val="0"/>
              </a:spcBef>
              <a:buAutoNum type="arabicPeriod"/>
            </a:pPr>
            <a:r>
              <a:rPr lang="en"/>
              <a:t>MapReduce library in the user program first splits the input file into M pieces. It then starts up many copies of the program on a cluster of machines.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Implementation</a:t>
            </a:r>
          </a:p>
        </p:txBody>
      </p:sp>
      <p:pic>
        <p:nvPicPr>
          <p:cNvPr id="98" name="Shape 98" descr="제목 없음.png"/>
          <p:cNvPicPr preferRelativeResize="0"/>
          <p:nvPr/>
        </p:nvPicPr>
        <p:blipFill>
          <a:blip r:embed="rId3">
            <a:alphaModFix/>
          </a:blip>
          <a:stretch>
            <a:fillRect/>
          </a:stretch>
        </p:blipFill>
        <p:spPr>
          <a:xfrm>
            <a:off x="2952674" y="1618874"/>
            <a:ext cx="6225476" cy="3524624"/>
          </a:xfrm>
          <a:prstGeom prst="rect">
            <a:avLst/>
          </a:prstGeom>
          <a:noFill/>
          <a:ln>
            <a:noFill/>
          </a:ln>
        </p:spPr>
      </p:pic>
      <p:sp>
        <p:nvSpPr>
          <p:cNvPr id="99" name="Shape 99"/>
          <p:cNvSpPr txBox="1">
            <a:spLocks noGrp="1"/>
          </p:cNvSpPr>
          <p:nvPr>
            <p:ph type="body" idx="1"/>
          </p:nvPr>
        </p:nvSpPr>
        <p:spPr>
          <a:xfrm>
            <a:off x="311700" y="1152475"/>
            <a:ext cx="4018800" cy="20376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a:t>2. One of copies of the program is master, and the rest are workers, which assigned by the master.</a:t>
            </a:r>
          </a:p>
          <a:p>
            <a:pPr lvl="0">
              <a:spcBef>
                <a:spcPts val="0"/>
              </a:spcBef>
              <a:buClr>
                <a:schemeClr val="dk1"/>
              </a:buClr>
              <a:buSzPct val="61111"/>
              <a:buFont typeface="Arial"/>
              <a:buNone/>
            </a:pPr>
            <a:r>
              <a:rPr lang="en"/>
              <a:t>There are M map tasks and R reduce tasks to assign.</a:t>
            </a:r>
          </a:p>
          <a:p>
            <a:pPr lvl="0">
              <a:spcBef>
                <a:spcPts val="0"/>
              </a:spcBef>
              <a:buClr>
                <a:schemeClr val="dk1"/>
              </a:buClr>
              <a:buSzPct val="61111"/>
              <a:buFont typeface="Arial"/>
              <a:buNone/>
            </a:pPr>
            <a:endParaRPr/>
          </a:p>
          <a:p>
            <a:pPr lvl="0" rtl="0">
              <a:spcBef>
                <a:spcPts val="0"/>
              </a:spcBef>
              <a:buNone/>
            </a:pPr>
            <a:endParaRPr/>
          </a:p>
        </p:txBody>
      </p:sp>
      <p:sp>
        <p:nvSpPr>
          <p:cNvPr id="100" name="Shape 100"/>
          <p:cNvSpPr txBox="1"/>
          <p:nvPr/>
        </p:nvSpPr>
        <p:spPr>
          <a:xfrm>
            <a:off x="334700" y="3107950"/>
            <a:ext cx="2814300" cy="18648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800">
                <a:solidFill>
                  <a:schemeClr val="dk2"/>
                </a:solidFill>
              </a:rPr>
              <a:t>Master picks idle workers and assigns each one a map task or a reduce tasks.</a:t>
            </a:r>
          </a:p>
          <a:p>
            <a:pPr lvl="0" rtl="0">
              <a:lnSpc>
                <a:spcPct val="115000"/>
              </a:lnSpc>
              <a:spcBef>
                <a:spcPts val="0"/>
              </a:spcBef>
              <a:spcAft>
                <a:spcPts val="1600"/>
              </a:spcAft>
              <a:buNone/>
            </a:pPr>
            <a:endParaRPr sz="1800">
              <a:solidFill>
                <a:schemeClr val="dk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Implementation</a:t>
            </a:r>
          </a:p>
        </p:txBody>
      </p:sp>
      <p:pic>
        <p:nvPicPr>
          <p:cNvPr id="106" name="Shape 106" descr="제목 없음.png"/>
          <p:cNvPicPr preferRelativeResize="0"/>
          <p:nvPr/>
        </p:nvPicPr>
        <p:blipFill>
          <a:blip r:embed="rId3">
            <a:alphaModFix/>
          </a:blip>
          <a:stretch>
            <a:fillRect/>
          </a:stretch>
        </p:blipFill>
        <p:spPr>
          <a:xfrm>
            <a:off x="2952674" y="1618874"/>
            <a:ext cx="6225476" cy="3524624"/>
          </a:xfrm>
          <a:prstGeom prst="rect">
            <a:avLst/>
          </a:prstGeom>
          <a:noFill/>
          <a:ln>
            <a:noFill/>
          </a:ln>
        </p:spPr>
      </p:pic>
      <p:sp>
        <p:nvSpPr>
          <p:cNvPr id="107" name="Shape 107"/>
          <p:cNvSpPr txBox="1">
            <a:spLocks noGrp="1"/>
          </p:cNvSpPr>
          <p:nvPr>
            <p:ph type="body" idx="1"/>
          </p:nvPr>
        </p:nvSpPr>
        <p:spPr>
          <a:xfrm>
            <a:off x="311700" y="1152475"/>
            <a:ext cx="4018800" cy="20376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a:t>3. A worker who is assigned a map task reads the contents of the corresponding input split. It parses key/value pairs out of the input data and passes each pair to the user-defined Map function.</a:t>
            </a:r>
          </a:p>
          <a:p>
            <a:pPr lvl="0">
              <a:spcBef>
                <a:spcPts val="0"/>
              </a:spcBef>
              <a:buClr>
                <a:schemeClr val="dk1"/>
              </a:buClr>
              <a:buSzPct val="61111"/>
              <a:buFont typeface="Arial"/>
              <a:buNone/>
            </a:pPr>
            <a:endParaRPr/>
          </a:p>
          <a:p>
            <a:pPr lvl="0" rtl="0">
              <a:spcBef>
                <a:spcPts val="0"/>
              </a:spcBef>
              <a:buNone/>
            </a:pPr>
            <a:endParaRPr/>
          </a:p>
        </p:txBody>
      </p:sp>
      <p:sp>
        <p:nvSpPr>
          <p:cNvPr id="108" name="Shape 108"/>
          <p:cNvSpPr txBox="1"/>
          <p:nvPr/>
        </p:nvSpPr>
        <p:spPr>
          <a:xfrm>
            <a:off x="334700" y="3107950"/>
            <a:ext cx="2711700" cy="18648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800">
                <a:solidFill>
                  <a:schemeClr val="dk2"/>
                </a:solidFill>
              </a:rPr>
              <a:t>The intermediate key/value pairs produced by the Map function are buffered in memory.</a:t>
            </a:r>
          </a:p>
          <a:p>
            <a:pPr lvl="0" rtl="0">
              <a:lnSpc>
                <a:spcPct val="115000"/>
              </a:lnSpc>
              <a:spcBef>
                <a:spcPts val="0"/>
              </a:spcBef>
              <a:spcAft>
                <a:spcPts val="1600"/>
              </a:spcAft>
              <a:buNone/>
            </a:pPr>
            <a:endParaRPr sz="1800">
              <a:solidFill>
                <a:schemeClr val="dk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1196</Words>
  <Application>Microsoft Office PowerPoint</Application>
  <PresentationFormat>화면 슬라이드 쇼(16:9)</PresentationFormat>
  <Paragraphs>131</Paragraphs>
  <Slides>27</Slides>
  <Notes>26</Notes>
  <HiddenSlides>0</HiddenSlides>
  <MMClips>0</MMClips>
  <ScaleCrop>false</ScaleCrop>
  <HeadingPairs>
    <vt:vector size="4" baseType="variant">
      <vt:variant>
        <vt:lpstr>테마</vt:lpstr>
      </vt:variant>
      <vt:variant>
        <vt:i4>1</vt:i4>
      </vt:variant>
      <vt:variant>
        <vt:lpstr>슬라이드 제목</vt:lpstr>
      </vt:variant>
      <vt:variant>
        <vt:i4>27</vt:i4>
      </vt:variant>
    </vt:vector>
  </HeadingPairs>
  <TitlesOfParts>
    <vt:vector size="28" baseType="lpstr">
      <vt:lpstr>simple-light-2</vt:lpstr>
      <vt:lpstr>MapReduce: Simplified Data Processing on Large Clusters</vt:lpstr>
      <vt:lpstr>Introduction</vt:lpstr>
      <vt:lpstr>Introduction - Related Works</vt:lpstr>
      <vt:lpstr>Programming Model</vt:lpstr>
      <vt:lpstr>Programming Model</vt:lpstr>
      <vt:lpstr>Programming Model</vt:lpstr>
      <vt:lpstr>Implementation</vt:lpstr>
      <vt:lpstr>Implementation</vt:lpstr>
      <vt:lpstr>Implementation</vt:lpstr>
      <vt:lpstr>Implementation</vt:lpstr>
      <vt:lpstr>Implementation</vt:lpstr>
      <vt:lpstr>Implementation</vt:lpstr>
      <vt:lpstr>Implementation</vt:lpstr>
      <vt:lpstr>Implementation and Refinements</vt:lpstr>
      <vt:lpstr>Fault Tolerance</vt:lpstr>
      <vt:lpstr>Fault Tolerance</vt:lpstr>
      <vt:lpstr>Locality</vt:lpstr>
      <vt:lpstr>Task Granularity</vt:lpstr>
      <vt:lpstr>Backup Tasks</vt:lpstr>
      <vt:lpstr>Backup Tasks</vt:lpstr>
      <vt:lpstr>Backup Tasks</vt:lpstr>
      <vt:lpstr>Skipping Bad Records</vt:lpstr>
      <vt:lpstr>PowerPoint 프레젠테이션</vt:lpstr>
      <vt:lpstr>PowerPoint 프레젠테이션</vt:lpstr>
      <vt:lpstr>PowerPoint 프레젠테이션</vt:lpstr>
      <vt:lpstr>PowerPoint 프레젠테이션</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MapReduce: Simplified Data Processing on Large Clusters</dc:title>
  <cp:lastModifiedBy>aaa</cp:lastModifiedBy>
  <cp:revision>8</cp:revision>
  <dcterms:modified xsi:type="dcterms:W3CDTF">2016-12-13T04:18:35Z</dcterms:modified>
</cp:coreProperties>
</file>